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hjgr3nbfFYhBU0UjWaUiux+YWR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02020B0-7DB1-472F-9D54-C0BC74C23CE4}">
  <a:tblStyle styleId="{502020B0-7DB1-472F-9D54-C0BC74C23CE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DB30471E-8BF7-460F-BBCE-66CE13A2E02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8" Type="http://schemas.openxmlformats.org/officeDocument/2006/relationships/slide" Target="slides/slide2.xml"/><Relationship Id="rId26" Type="http://schemas.openxmlformats.org/officeDocument/2006/relationships/customXml" Target="../customXml/item2.xml"/><Relationship Id="rId21" Type="http://schemas.openxmlformats.org/officeDocument/2006/relationships/slide" Target="slides/slide15.xml"/><Relationship Id="rId3" Type="http://schemas.openxmlformats.org/officeDocument/2006/relationships/presProps" Target="presProps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7" Type="http://schemas.openxmlformats.org/officeDocument/2006/relationships/slide" Target="slides/slide1.xml"/><Relationship Id="rId25" Type="http://schemas.openxmlformats.org/officeDocument/2006/relationships/customXml" Target="../customXml/item1.xml"/><Relationship Id="rId20" Type="http://schemas.openxmlformats.org/officeDocument/2006/relationships/slide" Target="slides/slide14.xml"/><Relationship Id="rId2" Type="http://schemas.openxmlformats.org/officeDocument/2006/relationships/viewProps" Target="viewProps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24" Type="http://customschemas.google.com/relationships/presentationmetadata" Target="metadata"/><Relationship Id="rId1" Type="http://schemas.openxmlformats.org/officeDocument/2006/relationships/theme" Target="theme/theme1.xml"/><Relationship Id="rId6" Type="http://schemas.openxmlformats.org/officeDocument/2006/relationships/notesMaster" Target="notesMasters/notesMaster1.xml"/><Relationship Id="rId23" Type="http://schemas.openxmlformats.org/officeDocument/2006/relationships/slide" Target="slides/slide17.xml"/><Relationship Id="rId15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slide" Target="slides/slide16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ac72b274d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dac72b274d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e9a37381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8e9a37381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e9a37381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g8e9a37381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Note: instrument </a:t>
            </a:r>
            <a:r>
              <a:rPr lang="en"/>
              <a:t>purchases were made on July 15, 2021 at Long and Mcquade ($18,014.58 is the actual value)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ac72b274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dac72b274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dac72b274d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dac72b274d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dac72b274d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dac72b274d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cd0a4e4f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g8cd0a4e4f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 </a:t>
            </a:r>
            <a:r>
              <a:rPr lang="en"/>
              <a:t>byelection</a:t>
            </a:r>
            <a:r>
              <a:rPr lang="en"/>
              <a:t> to fill the Communications Director position is currently underway; our previous executive member recently received an acceptance to medical school.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ac72b27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ac72b27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ac72b274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ac72b274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ac72b274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dac72b274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ac72b274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ac72b274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ac72b274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dac72b274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ac72b274d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ac72b274d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0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0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1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3" name="Google Shape;23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3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13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4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5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5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15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17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8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8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rgbClr val="66001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2021/2022 Budget Presentation</a:t>
            </a:r>
            <a:endParaRPr/>
          </a:p>
        </p:txBody>
      </p:sp>
      <p:sp>
        <p:nvSpPr>
          <p:cNvPr id="68" name="Google Shape;68;p1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McMaster Marching Band</a:t>
            </a:r>
            <a:endParaRPr/>
          </a:p>
        </p:txBody>
      </p:sp>
      <p:pic>
        <p:nvPicPr>
          <p:cNvPr id="69" name="Google Shape;69;p1"/>
          <p:cNvPicPr preferRelativeResize="0"/>
          <p:nvPr/>
        </p:nvPicPr>
        <p:blipFill rotWithShape="1">
          <a:blip r:embed="rId3">
            <a:alphaModFix/>
          </a:blip>
          <a:srcRect b="18235" l="33712" r="33713" t="18243"/>
          <a:stretch/>
        </p:blipFill>
        <p:spPr>
          <a:xfrm>
            <a:off x="5722675" y="1228300"/>
            <a:ext cx="2535902" cy="2686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ac72b274d_0_4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Expected Surplus 2021-2022</a:t>
            </a:r>
            <a:endParaRPr/>
          </a:p>
        </p:txBody>
      </p:sp>
      <p:graphicFrame>
        <p:nvGraphicFramePr>
          <p:cNvPr id="119" name="Google Shape;119;gdac72b274d_0_41"/>
          <p:cNvGraphicFramePr/>
          <p:nvPr/>
        </p:nvGraphicFramePr>
        <p:xfrm>
          <a:off x="434663" y="207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{502020B0-7DB1-472F-9D54-C0BC74C23CE4}</a:tableStyleId>
              </a:tblPr>
              <a:tblGrid>
                <a:gridCol w="5425175"/>
                <a:gridCol w="2871400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Carryover from </a:t>
                      </a:r>
                      <a:r>
                        <a:rPr lang="en"/>
                        <a:t>2020-2021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$52,012.58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Expected Revenue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(Referendum Funding + </a:t>
                      </a:r>
                      <a:r>
                        <a:rPr lang="en"/>
                        <a:t>Events</a:t>
                      </a:r>
                      <a:r>
                        <a:rPr lang="en" sz="1400" u="none" cap="none" strike="noStrike"/>
                        <a:t>)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$27,200.00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Expected Costs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$43,635.34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</a:tr>
              <a:tr h="105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Expected Surplus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$35,577.24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Safety Buffer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$10,000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Total Expected Surplus 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$45,577.24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2021-2022 Events with Cost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sz="2000"/>
              <a:t>(Assumes In-Person Winter Term)</a:t>
            </a:r>
            <a:endParaRPr sz="2000"/>
          </a:p>
        </p:txBody>
      </p:sp>
      <p:graphicFrame>
        <p:nvGraphicFramePr>
          <p:cNvPr id="125" name="Google Shape;125;p3"/>
          <p:cNvGraphicFramePr/>
          <p:nvPr/>
        </p:nvGraphicFramePr>
        <p:xfrm>
          <a:off x="693375" y="1769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{DB30471E-8BF7-460F-BBCE-66CE13A2E027}</a:tableStyleId>
              </a:tblPr>
              <a:tblGrid>
                <a:gridCol w="1551450"/>
                <a:gridCol w="1551450"/>
                <a:gridCol w="1551450"/>
                <a:gridCol w="1551450"/>
                <a:gridCol w="1551450"/>
              </a:tblGrid>
              <a:tr h="297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Earnings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415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St. Patrick's Day Parades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Toronto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$1,500.00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$1,200.00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7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Buffalo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$850.00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$4,000.00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</a:t>
                      </a: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$3,150.00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7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Events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Last minute events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$3,000.00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$2,000.00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7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Collaboration Concert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$1,500.00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7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Charity Donations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7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Charity Events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7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Photographer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$400.00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7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highlight>
                            <a:srgbClr val="D9EAD3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1200">
                        <a:highlight>
                          <a:srgbClr val="D9EAD3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D9EAD3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D9EAD3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D9EAD3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D9EAD3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en" sz="1200">
                          <a:highlight>
                            <a:srgbClr val="D9EAD3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$3,250</a:t>
                      </a:r>
                      <a:endParaRPr sz="1200">
                        <a:highlight>
                          <a:srgbClr val="D9EAD3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e9a373819_0_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Socials</a:t>
            </a:r>
            <a:endParaRPr/>
          </a:p>
        </p:txBody>
      </p:sp>
      <p:sp>
        <p:nvSpPr>
          <p:cNvPr id="131" name="Google Shape;131;g8e9a373819_0_7"/>
          <p:cNvSpPr txBox="1"/>
          <p:nvPr>
            <p:ph idx="1" type="body"/>
          </p:nvPr>
        </p:nvSpPr>
        <p:spPr>
          <a:xfrm>
            <a:off x="471900" y="1919075"/>
            <a:ext cx="8222100" cy="27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66001F"/>
              </a:buClr>
              <a:buSzPts val="1800"/>
              <a:buChar char="★"/>
            </a:pPr>
            <a:r>
              <a:rPr lang="en">
                <a:solidFill>
                  <a:srgbClr val="434343"/>
                </a:solidFill>
              </a:rPr>
              <a:t>Cost - $550, approximate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Term 1 - $100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Term 2 - $300</a:t>
            </a:r>
            <a:endParaRPr>
              <a:solidFill>
                <a:srgbClr val="434343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</a:pPr>
            <a:r>
              <a:rPr lang="en">
                <a:solidFill>
                  <a:srgbClr val="434343"/>
                </a:solidFill>
              </a:rPr>
              <a:t>Sectional - $150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type="title"/>
          </p:nvPr>
        </p:nvSpPr>
        <p:spPr>
          <a:xfrm>
            <a:off x="471900" y="390875"/>
            <a:ext cx="8222100" cy="1115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2021-2022 </a:t>
            </a:r>
            <a:r>
              <a:rPr lang="en">
                <a:solidFill>
                  <a:srgbClr val="4A86E8"/>
                </a:solidFill>
              </a:rPr>
              <a:t>Overhead </a:t>
            </a:r>
            <a:r>
              <a:rPr lang="en"/>
              <a:t>and</a:t>
            </a:r>
            <a:r>
              <a:rPr lang="en"/>
              <a:t> </a:t>
            </a:r>
            <a:r>
              <a:rPr lang="en">
                <a:solidFill>
                  <a:srgbClr val="6AA84F"/>
                </a:solidFill>
              </a:rPr>
              <a:t>Organization </a:t>
            </a:r>
            <a:r>
              <a:rPr lang="en"/>
              <a:t>Expenses</a:t>
            </a:r>
            <a:endParaRPr/>
          </a:p>
        </p:txBody>
      </p:sp>
      <p:graphicFrame>
        <p:nvGraphicFramePr>
          <p:cNvPr id="137" name="Google Shape;137;p6"/>
          <p:cNvGraphicFramePr/>
          <p:nvPr/>
        </p:nvGraphicFramePr>
        <p:xfrm>
          <a:off x="403725" y="1769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{DB30471E-8BF7-460F-BBCE-66CE13A2E027}</a:tableStyleId>
              </a:tblPr>
              <a:tblGrid>
                <a:gridCol w="2795125"/>
                <a:gridCol w="2795125"/>
                <a:gridCol w="27951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Space Rentals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Westdale United Church (Winter term only)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$450.00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Promotions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General Promo, </a:t>
                      </a: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Clubsfest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$1,200.00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 Resources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Website, </a:t>
                      </a: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Email Domain, Google Drive Storage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$153.99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Insurance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Bunnell Hitchon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$900.00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Mailing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Envelopes, </a:t>
                      </a: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Stamps, Shipping, Express Mailing, Cheques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$640.00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Maintenance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Cleaning Supplies, </a:t>
                      </a: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Safety pins/tape, Instrument Repairs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$1,060.00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$4,403.99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e9a373819_0_1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Equipment Expenses</a:t>
            </a:r>
            <a:endParaRPr/>
          </a:p>
        </p:txBody>
      </p:sp>
      <p:graphicFrame>
        <p:nvGraphicFramePr>
          <p:cNvPr id="143" name="Google Shape;143;g8e9a373819_0_12"/>
          <p:cNvGraphicFramePr/>
          <p:nvPr/>
        </p:nvGraphicFramePr>
        <p:xfrm>
          <a:off x="211700" y="1830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{DB30471E-8BF7-460F-BBCE-66CE13A2E027}</a:tableStyleId>
              </a:tblPr>
              <a:tblGrid>
                <a:gridCol w="2908700"/>
                <a:gridCol w="1944600"/>
                <a:gridCol w="1944600"/>
                <a:gridCol w="1944600"/>
              </a:tblGrid>
              <a:tr h="398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Instrument Purchases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$18,014.58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Equipment - Lyres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$441.28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Uniform Purchases - Uniforms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$6,263.57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 Equipment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$44.19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1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</a:t>
                      </a: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Equipment</a:t>
                      </a: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Folders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$1,600.00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Storage Equipment - Uniform + Dinkle Rack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$200.54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8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Facility </a:t>
                      </a: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Equipment</a:t>
                      </a: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Watersafe Kit, Paper Towel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$39.99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Instrument stands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$1,244.74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8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Stationary Purchases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$26.99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Marching Banner + Pole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$294.95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8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Instrument Maintenance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$230.52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Drum Major Equipment - Practise Mace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8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TOTAL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$28,441.35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dac72b274d_0_6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Music and Instructor Expenses </a:t>
            </a:r>
            <a:endParaRPr/>
          </a:p>
        </p:txBody>
      </p:sp>
      <p:graphicFrame>
        <p:nvGraphicFramePr>
          <p:cNvPr id="149" name="Google Shape;149;gdac72b274d_0_68"/>
          <p:cNvGraphicFramePr/>
          <p:nvPr/>
        </p:nvGraphicFramePr>
        <p:xfrm>
          <a:off x="241263" y="1772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{DB30471E-8BF7-460F-BBCE-66CE13A2E027}</a:tableStyleId>
              </a:tblPr>
              <a:tblGrid>
                <a:gridCol w="3706075"/>
                <a:gridCol w="2477700"/>
                <a:gridCol w="2477700"/>
              </a:tblGrid>
              <a:tr h="283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Scores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$250.00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1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Arrangements (</a:t>
                      </a: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$75/each)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4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Instructors (Fall Term - Virtual)</a:t>
                      </a:r>
                      <a:endParaRPr b="1" sz="11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and Education Director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15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Rehearsals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$320.00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5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Masterclasses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$2,400.00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51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Instructors (Winter Term - In-Person)</a:t>
                      </a:r>
                      <a:endParaRPr b="1" sz="11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and Education Director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$1,200.00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</a:tr>
              <a:tr h="26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Rehearsals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4,800.00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</a:tr>
              <a:tr h="271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Instructors (Winter Term - Virtual)</a:t>
                      </a:r>
                      <a:endParaRPr b="1" sz="11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and Education Director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2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53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Rehearsals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$320.00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0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Masterclasses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$2,400.00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0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TOTAL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$9,720 (pink) or $7,040 (yellow)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dac72b274d_0_7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2019-2020 Actual Earning &amp; Spending</a:t>
            </a:r>
            <a:endParaRPr/>
          </a:p>
        </p:txBody>
      </p:sp>
      <p:graphicFrame>
        <p:nvGraphicFramePr>
          <p:cNvPr id="155" name="Google Shape;155;gdac72b274d_0_77"/>
          <p:cNvGraphicFramePr/>
          <p:nvPr/>
        </p:nvGraphicFramePr>
        <p:xfrm>
          <a:off x="805675" y="2004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{DB30471E-8BF7-460F-BBCE-66CE13A2E027}</a:tableStyleId>
              </a:tblPr>
              <a:tblGrid>
                <a:gridCol w="2496000"/>
                <a:gridCol w="50366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Current Earnings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$38,721.00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Earnings + Carryover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$68,057.00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Expenses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$39,445.83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Safety Buffer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$10,000.00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Surplus/Deficit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$28,611.17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Available Surplus/Deficit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$18,611.17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dac72b274d_0_8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2020-2021 Actual Earning &amp; Spending</a:t>
            </a:r>
            <a:endParaRPr/>
          </a:p>
        </p:txBody>
      </p:sp>
      <p:graphicFrame>
        <p:nvGraphicFramePr>
          <p:cNvPr id="161" name="Google Shape;161;gdac72b274d_0_87"/>
          <p:cNvGraphicFramePr/>
          <p:nvPr/>
        </p:nvGraphicFramePr>
        <p:xfrm>
          <a:off x="805675" y="2004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{DB30471E-8BF7-460F-BBCE-66CE13A2E027}</a:tableStyleId>
              </a:tblPr>
              <a:tblGrid>
                <a:gridCol w="2496000"/>
                <a:gridCol w="50366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Current Earnings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Earnings + Carryover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$28,731.17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Expenses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$5,144.38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Safety Buffer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$10,000.00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Surplus/Deficit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$23,586.79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Available Surplus/Deficit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$13,586.79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6001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cd0a4e4f9_0_1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Executive Board</a:t>
            </a:r>
            <a:endParaRPr/>
          </a:p>
        </p:txBody>
      </p:sp>
      <p:graphicFrame>
        <p:nvGraphicFramePr>
          <p:cNvPr id="75" name="Google Shape;75;g8cd0a4e4f9_0_11"/>
          <p:cNvGraphicFramePr/>
          <p:nvPr/>
        </p:nvGraphicFramePr>
        <p:xfrm>
          <a:off x="1409700" y="177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{502020B0-7DB1-472F-9D54-C0BC74C23CE4}</a:tableStyleId>
              </a:tblPr>
              <a:tblGrid>
                <a:gridCol w="3489825"/>
                <a:gridCol w="3489825"/>
              </a:tblGrid>
              <a:tr h="2988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434343"/>
                          </a:solidFill>
                        </a:rPr>
                        <a:t>Administrative Director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1F"/>
                        </a:buClr>
                        <a:buSzPts val="1800"/>
                        <a:buFont typeface="Arial"/>
                        <a:buChar char="★"/>
                      </a:pPr>
                      <a:r>
                        <a:rPr lang="en" sz="1800" u="none" cap="none" strike="noStrike">
                          <a:solidFill>
                            <a:srgbClr val="434343"/>
                          </a:solidFill>
                        </a:rPr>
                        <a:t>Mike Cummings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434343"/>
                          </a:solidFill>
                        </a:rPr>
                        <a:t>Communications Director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1F"/>
                        </a:buClr>
                        <a:buSzPts val="1800"/>
                        <a:buFont typeface="Arial"/>
                        <a:buChar char="★"/>
                      </a:pPr>
                      <a:r>
                        <a:rPr i="1" lang="en" sz="1800">
                          <a:solidFill>
                            <a:srgbClr val="434343"/>
                          </a:solidFill>
                        </a:rPr>
                        <a:t>Temporarily vacant</a:t>
                      </a:r>
                      <a:endParaRPr i="1"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434343"/>
                          </a:solidFill>
                        </a:rPr>
                        <a:t>Logistics Director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1F"/>
                        </a:buClr>
                        <a:buSzPts val="1800"/>
                        <a:buFont typeface="Arial"/>
                        <a:buChar char="★"/>
                      </a:pPr>
                      <a:r>
                        <a:rPr lang="en" sz="1800" u="none" cap="none" strike="noStrike">
                          <a:solidFill>
                            <a:srgbClr val="434343"/>
                          </a:solidFill>
                        </a:rPr>
                        <a:t>Travis Czebe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434343"/>
                          </a:solidFill>
                        </a:rPr>
                        <a:t>Social Director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1F"/>
                        </a:buClr>
                        <a:buSzPts val="1800"/>
                        <a:buFont typeface="Arial"/>
                        <a:buChar char="★"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Hayley Poon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434343"/>
                          </a:solidFill>
                        </a:rPr>
                        <a:t>Operations Director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1F"/>
                        </a:buClr>
                        <a:buSzPts val="1800"/>
                        <a:buChar char="★"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Lauren Walsh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434343"/>
                          </a:solidFill>
                        </a:rPr>
                        <a:t>Finance Director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1F"/>
                        </a:buClr>
                        <a:buSzPts val="1800"/>
                        <a:buFont typeface="Arial"/>
                        <a:buChar char="★"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Nicole Wu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434343"/>
                          </a:solidFill>
                        </a:rPr>
                        <a:t>Promotions Director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1F"/>
                        </a:buClr>
                        <a:buSzPts val="1800"/>
                        <a:buFont typeface="Arial"/>
                        <a:buChar char="★"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Aditi Venkatraman</a:t>
                      </a:r>
                      <a:endParaRPr sz="1800" u="none" cap="none" strike="noStrike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ac72b274d_0_0"/>
          <p:cNvSpPr txBox="1"/>
          <p:nvPr>
            <p:ph type="title"/>
          </p:nvPr>
        </p:nvSpPr>
        <p:spPr>
          <a:xfrm>
            <a:off x="490250" y="488250"/>
            <a:ext cx="8091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Budget 1: </a:t>
            </a:r>
            <a:endParaRPr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4800"/>
              <a:t>Virtual Fall &amp; In-Person Winter w/ SCI</a:t>
            </a:r>
            <a:endParaRPr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Expected Surplus 2021-2022</a:t>
            </a:r>
            <a:endParaRPr/>
          </a:p>
        </p:txBody>
      </p:sp>
      <p:graphicFrame>
        <p:nvGraphicFramePr>
          <p:cNvPr id="86" name="Google Shape;86;p8"/>
          <p:cNvGraphicFramePr/>
          <p:nvPr/>
        </p:nvGraphicFramePr>
        <p:xfrm>
          <a:off x="434663" y="207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{502020B0-7DB1-472F-9D54-C0BC74C23CE4}</a:tableStyleId>
              </a:tblPr>
              <a:tblGrid>
                <a:gridCol w="5425175"/>
                <a:gridCol w="2871400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Carryover from 20</a:t>
                      </a:r>
                      <a:r>
                        <a:rPr lang="en"/>
                        <a:t>20</a:t>
                      </a:r>
                      <a:r>
                        <a:rPr lang="en" sz="1400" u="none" cap="none" strike="noStrike"/>
                        <a:t>-202</a:t>
                      </a:r>
                      <a:r>
                        <a:rPr lang="en"/>
                        <a:t>1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$52,012.58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Expected Revenue 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$26,050.00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Expected Costs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$54,235.34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</a:tr>
              <a:tr h="105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Expected Surplus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$23,827.24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Safety Buffer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$10,000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Total Expected Surplus 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$33,827.24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ac72b274d_0_11"/>
          <p:cNvSpPr txBox="1"/>
          <p:nvPr>
            <p:ph type="title"/>
          </p:nvPr>
        </p:nvSpPr>
        <p:spPr>
          <a:xfrm>
            <a:off x="490250" y="488250"/>
            <a:ext cx="8091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Budget 2: </a:t>
            </a:r>
            <a:endParaRPr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4800"/>
              <a:t>Virtual Fall &amp; Winter w/ SCI</a:t>
            </a:r>
            <a:endParaRPr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ac72b274d_0_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Expected Surplus 2021-2022</a:t>
            </a:r>
            <a:endParaRPr/>
          </a:p>
        </p:txBody>
      </p:sp>
      <p:graphicFrame>
        <p:nvGraphicFramePr>
          <p:cNvPr id="97" name="Google Shape;97;gdac72b274d_0_15"/>
          <p:cNvGraphicFramePr/>
          <p:nvPr/>
        </p:nvGraphicFramePr>
        <p:xfrm>
          <a:off x="434663" y="207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{502020B0-7DB1-472F-9D54-C0BC74C23CE4}</a:tableStyleId>
              </a:tblPr>
              <a:tblGrid>
                <a:gridCol w="5425175"/>
                <a:gridCol w="2871400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Carryover from </a:t>
                      </a:r>
                      <a:r>
                        <a:rPr lang="en"/>
                        <a:t>2020-2021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$52,012.58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Expected Revenue 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$19,200.00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Expected Costs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$43,635.34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</a:tr>
              <a:tr h="105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Expected Surplus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$27,577.24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Safety Buffer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$10,000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Total Expected Surplus 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$3</a:t>
                      </a:r>
                      <a:r>
                        <a:rPr lang="en"/>
                        <a:t>7,577.24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ac72b274d_0_24"/>
          <p:cNvSpPr txBox="1"/>
          <p:nvPr>
            <p:ph type="title"/>
          </p:nvPr>
        </p:nvSpPr>
        <p:spPr>
          <a:xfrm>
            <a:off x="490250" y="488250"/>
            <a:ext cx="8091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Budget 3: </a:t>
            </a:r>
            <a:endParaRPr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4800"/>
              <a:t>Virtual Fall &amp; In-Peron Winter w/ Non-SCI</a:t>
            </a:r>
            <a:endParaRPr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ac72b274d_0_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Expected Surplus 2021-2022</a:t>
            </a:r>
            <a:endParaRPr/>
          </a:p>
        </p:txBody>
      </p:sp>
      <p:graphicFrame>
        <p:nvGraphicFramePr>
          <p:cNvPr id="108" name="Google Shape;108;gdac72b274d_0_28"/>
          <p:cNvGraphicFramePr/>
          <p:nvPr/>
        </p:nvGraphicFramePr>
        <p:xfrm>
          <a:off x="434663" y="207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{502020B0-7DB1-472F-9D54-C0BC74C23CE4}</a:tableStyleId>
              </a:tblPr>
              <a:tblGrid>
                <a:gridCol w="5425175"/>
                <a:gridCol w="2871400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Carryover from </a:t>
                      </a:r>
                      <a:r>
                        <a:rPr lang="en"/>
                        <a:t>2020-2021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$52,012.58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Expected Revenue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(Referendum Funding + </a:t>
                      </a:r>
                      <a:r>
                        <a:rPr lang="en"/>
                        <a:t>Events</a:t>
                      </a:r>
                      <a:r>
                        <a:rPr lang="en" sz="1400" u="none" cap="none" strike="noStrike"/>
                        <a:t>)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$34,050.00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Expected Costs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$54,235.34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</a:tr>
              <a:tr h="105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Expected Surplus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$31,827.24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Safety Buffer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$10,000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Total Expected Surplus 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$4</a:t>
                      </a:r>
                      <a:r>
                        <a:rPr lang="en"/>
                        <a:t>1,827.24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ac72b274d_0_37"/>
          <p:cNvSpPr txBox="1"/>
          <p:nvPr>
            <p:ph type="title"/>
          </p:nvPr>
        </p:nvSpPr>
        <p:spPr>
          <a:xfrm>
            <a:off x="490250" y="488250"/>
            <a:ext cx="8091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Budget 4: </a:t>
            </a:r>
            <a:endParaRPr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4800"/>
              <a:t>Virtual Fall &amp; Winter w/ Non-SCI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9C0505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78840455EE7C4EA6A84E9B43BFBCFC" ma:contentTypeVersion="0" ma:contentTypeDescription="Create a new document." ma:contentTypeScope="" ma:versionID="68b640addea6334f3c3c592d93972a1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32D8B6-9574-4E81-8AC9-D689A2D6B244}"/>
</file>

<file path=customXml/itemProps2.xml><?xml version="1.0" encoding="utf-8"?>
<ds:datastoreItem xmlns:ds="http://schemas.openxmlformats.org/officeDocument/2006/customXml" ds:itemID="{C4FA94C5-D9A0-4D25-BD4C-68BBF4A15EA0}"/>
</file>

<file path=customXml/itemProps3.xml><?xml version="1.0" encoding="utf-8"?>
<ds:datastoreItem xmlns:ds="http://schemas.openxmlformats.org/officeDocument/2006/customXml" ds:itemID="{B307DE98-5CA8-4787-BE76-B341891B244B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0x0101009678840455EE7C4EA6A84E9B43BFBCFC</vt:lpwstr>
  </property>
</Properties>
</file>